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DFAB2D-DE6A-4602-A64C-C308F64E4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1C4C64C-D5E6-49C7-9060-A67D05A82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514EC8-EBBD-4800-B031-83E7A4A3D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9520E5-864D-4915-B1F4-7DD218E45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40590E-53ED-493D-BB8E-2351C0B6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730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8F2E8B-1EAF-457E-BCE9-347BE78F4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1F591D-167A-41F6-B865-ECBB3DAA6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74E820-A576-4FD6-8EE9-DA301CC01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55A060-8D32-4040-8F2C-3EB2D362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02BEA9-788F-4297-86E2-0DB13BF0C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98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DC11C9-6F9E-452E-9DCF-2DC4E1B27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EA3DBC2-6EF0-4AB4-94D3-FFA4B04A2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5DAEC9-A480-43CC-8372-AA4BF5921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AC5FE8-A092-4861-A73E-9BC35803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E83669-DAB4-4186-8C31-304BD1C4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395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6C6951-0619-4545-983A-6D61B9AFA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18B5E6-913B-4850-A435-04CD83C35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8F8FA46-AE3D-4771-8606-FF1E06310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5A2372-D1CB-4892-93AB-0FA4B8A19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5A6BFA-140C-40E6-80AE-6C631C76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00BBCCA-A735-4257-8D77-F2F7CB5C9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0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4A2BBB-BEDA-4604-BD92-2D893A823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62C869-F30A-4EAE-87CF-2EB667298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0C7EB7E-6450-463D-AFB5-57DC417FB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2EB9548-21E9-4F16-B39A-0E712D1BE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96637CD-74BB-472E-B71C-2FDA7A139C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29E2DC9-AEA9-4A05-A223-ED0972CF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1D8F8CF-F96C-4937-8E5E-05C03BF0D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FAF40F2-DBEA-4E4F-82C0-283766AEA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429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77ECC9-EC2F-42F9-8CFE-C166ACAC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C9B6AE7-75E2-437D-AE50-63967106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1C1C6B-D058-403E-A7F4-CA7A12ECA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73B35CE-DD00-46B9-B409-465745267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5419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1FFFD46-97BA-45B0-93EC-E721DF0C7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171C13C-DF12-450A-AB50-2B5B2DD4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0A4EA8-18D1-4B17-8D76-B77363C1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53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ED02B8-0997-4263-9B09-6984C9500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95A09B-ABCC-41EA-ABF7-97594EA5D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3A8A2E8-A52E-4464-BE4A-69E5CB188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101616-5669-4286-A9C1-77FA5A095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1376FF-98E1-42F5-BB6F-45736B384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5718CBD-DD13-4951-9CE8-D489A80F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275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994492-E4A2-45DB-BF7E-42EFF2750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7AF5C24-D2F3-4EBB-B0C2-8E47D5437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69DA221-E8DA-457B-8268-121987875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A534FA-0489-4980-8303-AE8D60AA1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DFC2938-B2BD-484C-87BF-F702EFC22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BAE1D7-2C86-4BA2-9AC1-D14F5B9F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52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68F1B4-751F-4774-9441-CA0AFC4CD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DD4F75-0535-4D79-B936-E7946AC10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CB67ED-CE87-4DA1-AFFA-C8CAAC7A0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6B25BF-5D2A-4B4F-AD30-829C9BAA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CE29A9-038A-4A7E-9785-9E986D99D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630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80E188E-0833-4678-9F03-83D92DE8E8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D2E21BF-53BF-4DCF-B503-11AA5DD70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FEDDD-EC03-495E-B25E-2F88A2FC8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30D7AB-2372-4027-A12A-99171696C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44A0D5-B8CA-4364-B0B6-F4B3F28AB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46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78B3D67-8FE3-4955-9C77-6C1208567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7B740E-A572-4A3A-9609-56D9581C5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7E7C61-B812-4B12-8130-4D597F8B34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76AFF-3C63-4A06-A249-495AE0A13B5C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7475F9-A2B1-4F2A-996F-5FA4505C32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99B2FD-E4EE-4881-A2C0-27D2EC60E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51674-BDF1-4C15-8E0A-61E652A805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9EB808B0-1FC4-4BBE-B2E1-9E8881913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649595"/>
              </p:ext>
            </p:extLst>
          </p:nvPr>
        </p:nvGraphicFramePr>
        <p:xfrm>
          <a:off x="2541031" y="502920"/>
          <a:ext cx="6592867" cy="58521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38922">
                  <a:extLst>
                    <a:ext uri="{9D8B030D-6E8A-4147-A177-3AD203B41FA5}">
                      <a16:colId xmlns:a16="http://schemas.microsoft.com/office/drawing/2014/main" val="3523450829"/>
                    </a:ext>
                  </a:extLst>
                </a:gridCol>
                <a:gridCol w="2023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595">
                  <a:extLst>
                    <a:ext uri="{9D8B030D-6E8A-4147-A177-3AD203B41FA5}">
                      <a16:colId xmlns:a16="http://schemas.microsoft.com/office/drawing/2014/main" val="3042556717"/>
                    </a:ext>
                  </a:extLst>
                </a:gridCol>
                <a:gridCol w="540565">
                  <a:extLst>
                    <a:ext uri="{9D8B030D-6E8A-4147-A177-3AD203B41FA5}">
                      <a16:colId xmlns:a16="http://schemas.microsoft.com/office/drawing/2014/main" val="900819968"/>
                    </a:ext>
                  </a:extLst>
                </a:gridCol>
                <a:gridCol w="540565">
                  <a:extLst>
                    <a:ext uri="{9D8B030D-6E8A-4147-A177-3AD203B41FA5}">
                      <a16:colId xmlns:a16="http://schemas.microsoft.com/office/drawing/2014/main" val="2631187793"/>
                    </a:ext>
                  </a:extLst>
                </a:gridCol>
                <a:gridCol w="504595">
                  <a:extLst>
                    <a:ext uri="{9D8B030D-6E8A-4147-A177-3AD203B41FA5}">
                      <a16:colId xmlns:a16="http://schemas.microsoft.com/office/drawing/2014/main" val="65307771"/>
                    </a:ext>
                  </a:extLst>
                </a:gridCol>
                <a:gridCol w="540565">
                  <a:extLst>
                    <a:ext uri="{9D8B030D-6E8A-4147-A177-3AD203B41FA5}">
                      <a16:colId xmlns:a16="http://schemas.microsoft.com/office/drawing/2014/main" val="1066366174"/>
                    </a:ext>
                  </a:extLst>
                </a:gridCol>
              </a:tblGrid>
              <a:tr h="19409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3311" marR="2331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PTX+RAM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21) (%)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Taxane only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 = 87) (%)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i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P-</a:t>
                      </a:r>
                      <a:r>
                        <a:rPr lang="en-US" altLang="ja-JP" sz="1200" b="0" i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value</a:t>
                      </a:r>
                      <a:endParaRPr lang="ja-JP" sz="1200" b="0" i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76944"/>
                  </a:ext>
                </a:extLst>
              </a:tr>
              <a:tr h="9704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Age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Median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(range)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63 (32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63 (25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83)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0.53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667825"/>
                  </a:ext>
                </a:extLst>
              </a:tr>
              <a:tr h="1940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Sex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Male</a:t>
                      </a: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Female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(67)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(33)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(55)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(45)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086838"/>
                  </a:ext>
                </a:extLst>
              </a:tr>
              <a:tr h="2913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ECOG</a:t>
                      </a:r>
                      <a:r>
                        <a:rPr lang="en-US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PS score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alt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16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(76) 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(24)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(56)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(44)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0.10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0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Histology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Intestinal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Diffuse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7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(33) 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(67)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78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(10)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(90)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&lt; 0.01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54715"/>
                  </a:ext>
                </a:extLst>
              </a:tr>
              <a:tr h="1940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Primary tumor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Presence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Absence</a:t>
                      </a:r>
                      <a:endParaRPr lang="en-US" alt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(57) 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(43)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(62)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(38)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0.68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25737"/>
                  </a:ext>
                </a:extLst>
              </a:tr>
              <a:tr h="1940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Disease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Advanced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Recurrent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en-US" alt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(67)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(33)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(67)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(33)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0.68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0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Number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metastatic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sites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(only PM)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u="none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u="sng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4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(81)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(56)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(44)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&lt; 0.01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1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Amount of ascites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None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Mild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Moderate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Massive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(76)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(6)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(15)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(7)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(72)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0.98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0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Oral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intake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Adequate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Inadequate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(71)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(29)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(44)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(56)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14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Subtype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SPM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Only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massive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ascites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Only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inadequate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oral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intake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Both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(71)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(24)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(44)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(28)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(29)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0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With SPM during the start of the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first-line treatment</a:t>
                      </a:r>
                      <a:endParaRPr lang="en-US" alt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Yes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No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(38)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(62)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(33)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(67)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0.68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704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Serum albumin level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(g/mL)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Median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(range)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3.2 (1.8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ja-JP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311" marR="23311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3.3 (2.0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4.3)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704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Serum CRP level</a:t>
                      </a:r>
                      <a:r>
                        <a:rPr lang="ja-JP" altLang="en-US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(mg/dL)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Median</a:t>
                      </a: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(range)</a:t>
                      </a:r>
                      <a:endParaRPr lang="ja-JP" sz="12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0.8 (0.0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12.9)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ja-JP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311" marR="23311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1.3 (0.0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19.6)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40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History of platinum use</a:t>
                      </a:r>
                      <a:endParaRPr lang="en-US" altLang="ja-JP" sz="1200" b="1" kern="1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Yes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</a:t>
                      </a:r>
                      <a:endParaRPr lang="en-US" altLang="ja-JP" sz="1200" b="1" kern="1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(71)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(29)</a:t>
                      </a:r>
                      <a:endParaRPr lang="en-US" alt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(59)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(41)</a:t>
                      </a: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0.28</a:t>
                      </a:r>
                    </a:p>
                  </a:txBody>
                  <a:tcPr marL="23311" marR="233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809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390</Words>
  <Application>Microsoft Office PowerPoint</Application>
  <PresentationFormat>ワイド画面</PresentationFormat>
  <Paragraphs>168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裕之 新井</dc:creator>
  <cp:lastModifiedBy>裕之 新井</cp:lastModifiedBy>
  <cp:revision>1</cp:revision>
  <dcterms:created xsi:type="dcterms:W3CDTF">2019-07-23T18:17:49Z</dcterms:created>
  <dcterms:modified xsi:type="dcterms:W3CDTF">2019-07-23T18:18:39Z</dcterms:modified>
</cp:coreProperties>
</file>